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68DBF-855C-B3CE-A693-FAC620DBB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EE313-E8F5-4E43-96C3-EC953CC1B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625F9-1A2D-E9C1-52A7-49A6F16D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C4A-E993-4DC9-920C-BBF1629A4D9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D544C-8C7D-93F9-0E6C-87032D45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DE438-83C3-2A9D-3798-191908A0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4D6-4989-4BB9-B461-1748D4025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20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27B0C-DF3A-A8C2-7496-D4A04F03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0684D-194F-27A9-6037-8E2B8927E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96CAF-B1FD-312E-5116-529267CF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C4A-E993-4DC9-920C-BBF1629A4D9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DD7DF-8A00-4AAF-4EA6-F34ADD82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E650-974F-9BF5-B400-E296A1D5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4D6-4989-4BB9-B461-1748D4025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36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2AE0B0-D3E9-5671-D7FC-E720A4F34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D3DC2-C153-71AE-6756-01554343C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045F6-7E9E-A51C-CD71-A8C4E0E3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C4A-E993-4DC9-920C-BBF1629A4D9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4D92B-DC57-C072-FAA2-9F07D7B7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A8431-FA12-A84D-E3D4-6B7FEBE2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4D6-4989-4BB9-B461-1748D4025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15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4C36-F216-7803-B478-4031FFD1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B3D16-DFA4-36C4-CFCA-F18D050E6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24892-CD45-586F-703A-286FFF3EC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C4A-E993-4DC9-920C-BBF1629A4D9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DB7D8-7306-B27B-1230-17D8B3AB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F320F-1206-B42F-9903-A8A7B792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4D6-4989-4BB9-B461-1748D4025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22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36800-4AD3-4DA0-01DE-605D165E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2A3E1-0EDA-7255-18CF-F433ADF9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10B07-AEAE-7025-FA18-03ACEC77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C4A-E993-4DC9-920C-BBF1629A4D9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FCC37-7946-8CFC-1C63-3FF2877D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2D52-3C9D-6A6C-E7BF-4B8C39D5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4D6-4989-4BB9-B461-1748D4025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7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8AEDC-D198-B709-C651-DC341F658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163A3-A119-541F-BC1C-7C5D9E1C8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B6212-2B2E-6EE6-0F6C-7533448C5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B1A0A-950F-CC06-33EA-3726DAD8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C4A-E993-4DC9-920C-BBF1629A4D9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003D0-3304-ABE4-6767-2C1A7C73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2B1B7-0E10-0EED-FBCA-3B90626D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4D6-4989-4BB9-B461-1748D4025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9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1600-01F8-CA12-E853-9D090D219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D86A4-D3FB-8B19-ABDC-82B9161E6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21849-9865-B2F1-CB90-D5F4459AA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75659-97A9-99AA-B4F2-8AA875AC2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97A73-2F3F-1B9F-A5A7-9F62E148A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0E0598-8BBF-28E6-7447-4C943462D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C4A-E993-4DC9-920C-BBF1629A4D9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509D3-B026-F4C9-84F1-640FE96AE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30CC6C-1EA3-EADA-15C6-5B190B4F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4D6-4989-4BB9-B461-1748D4025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22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1473-DC68-3686-B7A0-8D7E2A7F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9CC27-F8AA-4A91-9B97-EF8A74F2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C4A-E993-4DC9-920C-BBF1629A4D9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0E96A-560E-4D98-6763-EDFA5377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62525-A8B4-BF10-9EE4-E89CFF9B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4D6-4989-4BB9-B461-1748D4025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A3A02-ADEE-0E4C-BC1E-F775BEEE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C4A-E993-4DC9-920C-BBF1629A4D9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C55BF2-9EDB-4B3C-0ADE-740755B1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4696D-927D-BEFB-7485-39F28396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4D6-4989-4BB9-B461-1748D4025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9A422-A8B6-87EB-68FD-0AC98DF1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E297-8A51-AD46-77F8-83C7EDAC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9D270-D0CB-C852-6632-97F37C6C4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F2D80-4C8E-E133-18CD-12D68B4C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C4A-E993-4DC9-920C-BBF1629A4D9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633B1-B322-2B07-8DD4-E16297F5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7A3D2-01A2-9142-EC7C-427E31D8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4D6-4989-4BB9-B461-1748D4025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988E-9C61-CABE-D66D-3D8511E0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8BA8AC-23D8-76FB-0303-359141D80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49610-B80F-4703-64A3-6988F69BB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B2DA0-48F7-E2DB-0921-024A3CBC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9C4A-E993-4DC9-920C-BBF1629A4D9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25EA6-CA71-E67F-7A3F-3F6037D2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15F7A-B6CB-EE72-5E5B-9BA3F98B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4D6-4989-4BB9-B461-1748D4025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7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A14123-84A9-1344-BA0A-4C1938FB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066E8-7F04-6BB9-D33A-EAB109918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F7D1B-7DAE-CB3A-5440-C1AB7AD27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A9C4A-E993-4DC9-920C-BBF1629A4D9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812AF-96C6-EBBF-F7E6-A3C60AB9E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5B570-3B61-578E-9716-F686DFDCE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D14D6-4989-4BB9-B461-1748D4025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0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7 Reasons to Work in Construction - Boss Training">
            <a:extLst>
              <a:ext uri="{FF2B5EF4-FFF2-40B4-BE49-F238E27FC236}">
                <a16:creationId xmlns:a16="http://schemas.microsoft.com/office/drawing/2014/main" id="{737C45A4-373F-62AB-8CC9-F01681057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3" b="644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79854-07CE-AEC0-933A-7AD1D7B1E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altLang="en-US">
                <a:solidFill>
                  <a:srgbClr val="FFFFFF"/>
                </a:solidFill>
              </a:rPr>
              <a:t>GCSE Construction and the Built Environment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1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FDE40-C69E-A429-A9A7-778A54F8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altLang="en-US" b="1"/>
              <a:t>Why Choose Construction?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C9A5B-541C-A8E2-2FF9-F95E565B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1600"/>
              <a:t>Provides students with a broad background to, and core knowledge and understanding of the construction industry.</a:t>
            </a:r>
          </a:p>
          <a:p>
            <a:pPr eaLnBrk="1" hangingPunct="1"/>
            <a:r>
              <a:rPr lang="en-GB" altLang="en-US" sz="1600"/>
              <a:t>Encourages students to develop craft, CAD and technical skills</a:t>
            </a:r>
          </a:p>
          <a:p>
            <a:pPr eaLnBrk="1" hangingPunct="1"/>
            <a:r>
              <a:rPr lang="en-GB" altLang="en-US" sz="1600"/>
              <a:t>Helps students to make informed choices about their careers and how they will progress.</a:t>
            </a:r>
          </a:p>
          <a:p>
            <a:pPr eaLnBrk="1" hangingPunct="1"/>
            <a:r>
              <a:rPr lang="en-GB" altLang="en-US" sz="1600"/>
              <a:t>Encourages students to develop and practice the key transferable skills and have a positive attitude towards sustainable construction techniques.</a:t>
            </a:r>
          </a:p>
          <a:p>
            <a:pPr eaLnBrk="1" hangingPunct="1"/>
            <a:r>
              <a:rPr lang="en-GB" altLang="en-US" sz="1600"/>
              <a:t>100% A* - C since the specification began 12 years ago</a:t>
            </a:r>
          </a:p>
          <a:p>
            <a:pPr eaLnBrk="1" hangingPunct="1"/>
            <a:r>
              <a:rPr lang="en-GB" altLang="en-US" sz="1600"/>
              <a:t>50% coursework 50% exam improves grade performance</a:t>
            </a:r>
          </a:p>
          <a:p>
            <a:endParaRPr lang="en-GB" sz="1600"/>
          </a:p>
        </p:txBody>
      </p:sp>
      <p:pic>
        <p:nvPicPr>
          <p:cNvPr id="1026" name="Picture 2" descr="7 Reasons to Work in Construction - Boss Training">
            <a:extLst>
              <a:ext uri="{FF2B5EF4-FFF2-40B4-BE49-F238E27FC236}">
                <a16:creationId xmlns:a16="http://schemas.microsoft.com/office/drawing/2014/main" id="{250BF9D0-C114-7528-B8E5-08DB4A0CE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r="33127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5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92AB2-3778-AB71-549D-47E8A914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altLang="en-US" b="1"/>
              <a:t>Benefit to learners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32954-A609-3F6B-839D-272EECE2D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1700"/>
              <a:t>We have designed this specification to help learners develop:</a:t>
            </a:r>
          </a:p>
          <a:p>
            <a:pPr eaLnBrk="1" hangingPunct="1"/>
            <a:r>
              <a:rPr lang="en-GB" altLang="en-US" sz="1700"/>
              <a:t>A core knowledge of the construction industry</a:t>
            </a:r>
          </a:p>
          <a:p>
            <a:pPr eaLnBrk="1" hangingPunct="1"/>
            <a:r>
              <a:rPr lang="en-GB" altLang="en-US" sz="1700"/>
              <a:t>An ability to apply their knowledge in relevant, enjoyable and work related contexts for craft operations and CAD projects.</a:t>
            </a:r>
          </a:p>
          <a:p>
            <a:pPr eaLnBrk="1" hangingPunct="1"/>
            <a:r>
              <a:rPr lang="en-GB" altLang="en-US" sz="1700"/>
              <a:t>Key transferable skills that are important in working life</a:t>
            </a:r>
          </a:p>
          <a:p>
            <a:pPr eaLnBrk="1" hangingPunct="1"/>
            <a:r>
              <a:rPr lang="en-GB" altLang="en-US" sz="1700"/>
              <a:t>The ability to research the materials used in the construction of domestic and commercial buildings</a:t>
            </a:r>
            <a:endParaRPr lang="en-GB" sz="1700"/>
          </a:p>
        </p:txBody>
      </p:sp>
      <p:pic>
        <p:nvPicPr>
          <p:cNvPr id="2050" name="Picture 2" descr="Everything you need to know about Construction Site Safety">
            <a:extLst>
              <a:ext uri="{FF2B5EF4-FFF2-40B4-BE49-F238E27FC236}">
                <a16:creationId xmlns:a16="http://schemas.microsoft.com/office/drawing/2014/main" id="{5810816E-3375-0833-45B8-022400B77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9" r="18764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6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F4649-4A2B-BA7A-DCCC-992F6D09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en-GB"/>
              <a:t>Course Summary</a:t>
            </a:r>
            <a:endParaRPr lang="en-GB" dirty="0"/>
          </a:p>
        </p:txBody>
      </p:sp>
      <p:pic>
        <p:nvPicPr>
          <p:cNvPr id="3074" name="Picture 2" descr="CCEA">
            <a:extLst>
              <a:ext uri="{FF2B5EF4-FFF2-40B4-BE49-F238E27FC236}">
                <a16:creationId xmlns:a16="http://schemas.microsoft.com/office/drawing/2014/main" id="{797F1B92-78D2-3D66-41B5-1E5DF8F5D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3407797"/>
            <a:ext cx="4309533" cy="219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90D95-57D3-6E0F-F630-006CCCC3F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GB" altLang="en-US" sz="1700"/>
              <a:t>Unit 1:Introduction to the built environment– one externally set worth 20% - this unit covers occupations within the construction industry, candidates must also research the different types of buildings and construction methods used in Northern Ireland. This paper is 1 hour and is externally assessed at the end of year 1</a:t>
            </a:r>
          </a:p>
          <a:p>
            <a:pPr eaLnBrk="1" hangingPunct="1"/>
            <a:r>
              <a:rPr lang="en-US" altLang="en-US" sz="1700"/>
              <a:t>Unit 2: Sustainable Construction – external written examination based on pre-release material 1 hour 30 minutes worth 30%, assessed at the end of year 2</a:t>
            </a:r>
            <a:endParaRPr lang="en-GB" altLang="en-US" sz="1700"/>
          </a:p>
          <a:p>
            <a:pPr eaLnBrk="1" hangingPunct="1"/>
            <a:r>
              <a:rPr lang="en-GB" altLang="en-US" sz="1700"/>
              <a:t>Unit 3: Construction Craft Project </a:t>
            </a:r>
            <a:r>
              <a:rPr lang="en-GB" altLang="en-US" sz="1700" b="1"/>
              <a:t>–</a:t>
            </a:r>
            <a:r>
              <a:rPr lang="en-GB" altLang="en-US" sz="1700"/>
              <a:t> controlled assessment, internally assessed and externally moderated 25% weighting.</a:t>
            </a:r>
            <a:endParaRPr lang="en-GB" altLang="en-US" sz="1700" b="1"/>
          </a:p>
          <a:p>
            <a:pPr eaLnBrk="1" hangingPunct="1"/>
            <a:r>
              <a:rPr lang="en-GB" altLang="en-US" sz="1700"/>
              <a:t>Unit 4: Computer Aided Design in Construction – controlled assessment, internally assessed and externally moderated, 25% weighting.</a:t>
            </a:r>
          </a:p>
          <a:p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173040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62783-A7CC-E753-1087-A1280AB8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GB" altLang="en-US" sz="4000"/>
              <a:t>What can I use Construction for?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E8ADA-D325-91BE-5E15-5CC5E0693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GB" sz="800"/>
              <a:t>Entry into AS Construction St. Louis and SRC - BTEC</a:t>
            </a:r>
          </a:p>
          <a:p>
            <a:pPr eaLnBrk="1" hangingPunct="1">
              <a:defRPr/>
            </a:pPr>
            <a:r>
              <a:rPr lang="en-GB" sz="800"/>
              <a:t>University courses such as:</a:t>
            </a:r>
          </a:p>
          <a:p>
            <a:pPr eaLnBrk="1" hangingPunct="1">
              <a:defRPr/>
            </a:pPr>
            <a:r>
              <a:rPr lang="en-GB" sz="800"/>
              <a:t>Property and construction</a:t>
            </a:r>
          </a:p>
          <a:p>
            <a:pPr eaLnBrk="1" hangingPunct="1">
              <a:defRPr/>
            </a:pPr>
            <a:r>
              <a:rPr lang="en-GB" sz="800"/>
              <a:t>Construction management</a:t>
            </a:r>
          </a:p>
          <a:p>
            <a:pPr eaLnBrk="1" hangingPunct="1">
              <a:defRPr/>
            </a:pPr>
            <a:r>
              <a:rPr lang="en-GB" sz="800"/>
              <a:t>Building, engineering and materials</a:t>
            </a:r>
          </a:p>
          <a:p>
            <a:pPr eaLnBrk="1" hangingPunct="1">
              <a:defRPr/>
            </a:pPr>
            <a:r>
              <a:rPr lang="en-GB" sz="800"/>
              <a:t>Construction business and management</a:t>
            </a:r>
          </a:p>
          <a:p>
            <a:pPr eaLnBrk="1" hangingPunct="1">
              <a:defRPr/>
            </a:pPr>
            <a:r>
              <a:rPr lang="en-GB" sz="800"/>
              <a:t>Engineering</a:t>
            </a:r>
          </a:p>
          <a:p>
            <a:pPr eaLnBrk="1" hangingPunct="1">
              <a:defRPr/>
            </a:pPr>
            <a:r>
              <a:rPr lang="en-GB" sz="800"/>
              <a:t>Quantity surveying and commercial development</a:t>
            </a:r>
          </a:p>
          <a:p>
            <a:pPr eaLnBrk="1" hangingPunct="1">
              <a:defRPr/>
            </a:pPr>
            <a:r>
              <a:rPr lang="en-GB" sz="800"/>
              <a:t>Construction Business and Project management – UUJ</a:t>
            </a:r>
          </a:p>
          <a:p>
            <a:pPr eaLnBrk="1" hangingPunct="1">
              <a:defRPr/>
            </a:pPr>
            <a:r>
              <a:rPr lang="en-GB" sz="800"/>
              <a:t>Construction Engineering and management – UUJ</a:t>
            </a:r>
          </a:p>
          <a:p>
            <a:pPr eaLnBrk="1" hangingPunct="1">
              <a:defRPr/>
            </a:pPr>
            <a:r>
              <a:rPr lang="en-GB" sz="800"/>
              <a:t>Energy and Building Services Engineering – UUJ</a:t>
            </a:r>
          </a:p>
          <a:p>
            <a:pPr eaLnBrk="1" hangingPunct="1">
              <a:defRPr/>
            </a:pPr>
            <a:r>
              <a:rPr lang="en-GB" sz="800"/>
              <a:t>Product and Furniture Design – Belfast</a:t>
            </a:r>
          </a:p>
          <a:p>
            <a:pPr eaLnBrk="1" hangingPunct="1">
              <a:defRPr/>
            </a:pPr>
            <a:r>
              <a:rPr lang="en-GB" sz="800"/>
              <a:t>Quantity Surveying and Commercial Management – UUJ</a:t>
            </a:r>
          </a:p>
          <a:p>
            <a:pPr eaLnBrk="1" hangingPunct="1">
              <a:defRPr/>
            </a:pPr>
            <a:r>
              <a:rPr lang="en-GB" sz="800"/>
              <a:t>Environmental Planning – Queens</a:t>
            </a:r>
          </a:p>
          <a:p>
            <a:pPr eaLnBrk="1" hangingPunct="1">
              <a:defRPr/>
            </a:pPr>
            <a:r>
              <a:rPr lang="en-GB" sz="800"/>
              <a:t>Land Use and Environmental Management – Queens</a:t>
            </a:r>
          </a:p>
          <a:p>
            <a:endParaRPr lang="en-GB" sz="800"/>
          </a:p>
        </p:txBody>
      </p:sp>
      <p:pic>
        <p:nvPicPr>
          <p:cNvPr id="4098" name="Picture 2" descr="Careers - GCHQ.GOV.UK">
            <a:extLst>
              <a:ext uri="{FF2B5EF4-FFF2-40B4-BE49-F238E27FC236}">
                <a16:creationId xmlns:a16="http://schemas.microsoft.com/office/drawing/2014/main" id="{378CDFF8-A64A-F072-F800-6CA256CD3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0" r="8134" b="-1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9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20E263-C518-FD30-89AD-5060CD402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10033" b="4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F3B7973-315D-044A-2D7C-D74322F9B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" r="-3" b="-3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33C0C17-349E-719E-8B85-A34ECD485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5" r="-1" b="5449"/>
          <a:stretch/>
        </p:blipFill>
        <p:spPr bwMode="auto"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80B7C-B6F2-37E9-7174-778AC34D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7048"/>
            <a:ext cx="5020056" cy="2770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Projects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03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376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GCSE Construction and the Built Environment</vt:lpstr>
      <vt:lpstr>Why Choose Construction?</vt:lpstr>
      <vt:lpstr>Benefit to learners</vt:lpstr>
      <vt:lpstr>Course Summary</vt:lpstr>
      <vt:lpstr>What can I use Construction for?</vt:lpstr>
      <vt:lpstr>Sample Projects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Construction and the Built Environment</dc:title>
  <dc:creator>M White</dc:creator>
  <cp:lastModifiedBy>M White</cp:lastModifiedBy>
  <cp:revision>1</cp:revision>
  <dcterms:created xsi:type="dcterms:W3CDTF">2024-01-10T08:34:08Z</dcterms:created>
  <dcterms:modified xsi:type="dcterms:W3CDTF">2024-01-10T09:51:33Z</dcterms:modified>
</cp:coreProperties>
</file>